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9" r:id="rId3"/>
    <p:sldId id="262" r:id="rId4"/>
    <p:sldId id="257" r:id="rId5"/>
    <p:sldId id="260" r:id="rId6"/>
    <p:sldId id="261" r:id="rId7"/>
    <p:sldId id="258" r:id="rId8"/>
    <p:sldId id="268" r:id="rId9"/>
    <p:sldId id="263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8F375-53B3-4DAD-A290-03D7A7B6C87C}" type="datetimeFigureOut">
              <a:rPr lang="en-US" smtClean="0"/>
              <a:t>1/29/2015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803F6-779F-4F68-BF80-8F1C6F6F6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4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03F6-779F-4F68-BF80-8F1C6F6F60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6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03F6-779F-4F68-BF80-8F1C6F6F60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6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7268-592D-4F1C-B6C4-C4B73292FD92}" type="datetimeFigureOut">
              <a:rPr lang="en-US" smtClean="0"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4D84-D382-4496-953C-761BDE8A76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7268-592D-4F1C-B6C4-C4B73292FD92}" type="datetimeFigureOut">
              <a:rPr lang="en-US" smtClean="0"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4D84-D382-4496-953C-761BDE8A76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7268-592D-4F1C-B6C4-C4B73292FD92}" type="datetimeFigureOut">
              <a:rPr lang="en-US" smtClean="0"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4D84-D382-4496-953C-761BDE8A76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7268-592D-4F1C-B6C4-C4B73292FD92}" type="datetimeFigureOut">
              <a:rPr lang="en-US" smtClean="0"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4D84-D382-4496-953C-761BDE8A76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7268-592D-4F1C-B6C4-C4B73292FD92}" type="datetimeFigureOut">
              <a:rPr lang="en-US" smtClean="0"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4D84-D382-4496-953C-761BDE8A76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7268-592D-4F1C-B6C4-C4B73292FD92}" type="datetimeFigureOut">
              <a:rPr lang="en-US" smtClean="0"/>
              <a:t>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4D84-D382-4496-953C-761BDE8A76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7268-592D-4F1C-B6C4-C4B73292FD92}" type="datetimeFigureOut">
              <a:rPr lang="en-US" smtClean="0"/>
              <a:t>1/29/2015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4D84-D382-4496-953C-761BDE8A76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7268-592D-4F1C-B6C4-C4B73292FD92}" type="datetimeFigureOut">
              <a:rPr lang="en-US" smtClean="0"/>
              <a:t>1/29/2015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4D84-D382-4496-953C-761BDE8A76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7268-592D-4F1C-B6C4-C4B73292FD92}" type="datetimeFigureOut">
              <a:rPr lang="en-US" smtClean="0"/>
              <a:t>1/29/2015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4D84-D382-4496-953C-761BDE8A76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7268-592D-4F1C-B6C4-C4B73292FD92}" type="datetimeFigureOut">
              <a:rPr lang="en-US" smtClean="0"/>
              <a:t>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4D84-D382-4496-953C-761BDE8A76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7268-592D-4F1C-B6C4-C4B73292FD92}" type="datetimeFigureOut">
              <a:rPr lang="en-US" smtClean="0"/>
              <a:t>1/29/2015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164D84-D382-4496-953C-761BDE8A76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9164D84-D382-4496-953C-761BDE8A76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AD47268-592D-4F1C-B6C4-C4B73292FD92}" type="datetimeFigureOut">
              <a:rPr lang="en-US" smtClean="0"/>
              <a:t>1/29/2015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57400"/>
            <a:ext cx="2819400" cy="2593975"/>
          </a:xfrm>
        </p:spPr>
        <p:txBody>
          <a:bodyPr/>
          <a:lstStyle/>
          <a:p>
            <a:pPr algn="ctr"/>
            <a:r>
              <a:rPr lang="en-US" sz="3200" dirty="0" smtClean="0"/>
              <a:t>Overview</a:t>
            </a:r>
            <a:br>
              <a:rPr lang="en-US" sz="3200" dirty="0" smtClean="0"/>
            </a:br>
            <a:r>
              <a:rPr lang="en-US" sz="3200" dirty="0" smtClean="0"/>
              <a:t>&amp; Implementation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January 30, 2015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pPr algn="ctr"/>
            <a:r>
              <a:rPr lang="en-US" sz="2800" dirty="0" smtClean="0"/>
              <a:t>Watershed Prioritization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9" y="2057400"/>
            <a:ext cx="10681146" cy="451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1430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Species richness and management feasibility values were standardized and weighted to provide weighted average scores for prioritization.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sz="2800" dirty="0" smtClean="0"/>
              <a:t>Strategy Implementation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105400"/>
          </a:xfrm>
        </p:spPr>
        <p:txBody>
          <a:bodyPr>
            <a:noAutofit/>
          </a:bodyPr>
          <a:lstStyle/>
          <a:p>
            <a:r>
              <a:rPr lang="en-US" sz="1700" dirty="0" smtClean="0"/>
              <a:t>In cooperation with our </a:t>
            </a:r>
            <a:r>
              <a:rPr lang="en-US" sz="1700" dirty="0"/>
              <a:t>partners and </a:t>
            </a:r>
            <a:r>
              <a:rPr lang="en-US" sz="1700" dirty="0" smtClean="0"/>
              <a:t>stakeholders </a:t>
            </a:r>
            <a:endParaRPr lang="en-US" sz="1700" dirty="0"/>
          </a:p>
          <a:p>
            <a:r>
              <a:rPr lang="en-US" sz="1700" dirty="0" smtClean="0"/>
              <a:t>Does not direct </a:t>
            </a:r>
            <a:r>
              <a:rPr lang="en-US" sz="1700" dirty="0"/>
              <a:t>the work of our </a:t>
            </a:r>
            <a:r>
              <a:rPr lang="en-US" sz="1700" dirty="0" smtClean="0"/>
              <a:t>partners; </a:t>
            </a:r>
            <a:r>
              <a:rPr lang="en-US" sz="1700" dirty="0"/>
              <a:t>rather, </a:t>
            </a:r>
            <a:r>
              <a:rPr lang="en-US" sz="1700" dirty="0" smtClean="0"/>
              <a:t>prioritizes FWS </a:t>
            </a:r>
            <a:r>
              <a:rPr lang="en-US" sz="1700" dirty="0"/>
              <a:t>efforts </a:t>
            </a:r>
            <a:r>
              <a:rPr lang="en-US" sz="1700" dirty="0" smtClean="0"/>
              <a:t>to make </a:t>
            </a:r>
            <a:r>
              <a:rPr lang="en-US" sz="1700" dirty="0"/>
              <a:t>the most effective use of a limited budget and continue to complement the work of </a:t>
            </a:r>
            <a:r>
              <a:rPr lang="en-US" sz="1700" dirty="0" smtClean="0"/>
              <a:t>conservation partners</a:t>
            </a:r>
            <a:r>
              <a:rPr lang="en-US" sz="1700" i="1" dirty="0" smtClean="0"/>
              <a:t> </a:t>
            </a:r>
          </a:p>
          <a:p>
            <a:r>
              <a:rPr lang="en-US" sz="1700" dirty="0" smtClean="0"/>
              <a:t>Make </a:t>
            </a:r>
            <a:r>
              <a:rPr lang="en-US" sz="1700" dirty="0"/>
              <a:t>decisions regarding priority species on which to focus recovery efforts, both in terms of staff time and resource </a:t>
            </a:r>
            <a:r>
              <a:rPr lang="en-US" sz="1700" dirty="0" smtClean="0"/>
              <a:t>dollars</a:t>
            </a:r>
          </a:p>
          <a:p>
            <a:r>
              <a:rPr lang="en-US" sz="1700" dirty="0" smtClean="0"/>
              <a:t>Discussing </a:t>
            </a:r>
            <a:r>
              <a:rPr lang="en-US" sz="1700" dirty="0"/>
              <a:t>species and management priorities for expending traditional Section 6 funds and State Wildlife Grant funds with State </a:t>
            </a:r>
            <a:r>
              <a:rPr lang="en-US" sz="1700" dirty="0" smtClean="0"/>
              <a:t>agencies</a:t>
            </a:r>
          </a:p>
          <a:p>
            <a:r>
              <a:rPr lang="en-US" sz="1700" dirty="0" smtClean="0"/>
              <a:t>Determining </a:t>
            </a:r>
            <a:r>
              <a:rPr lang="en-US" sz="1700" dirty="0"/>
              <a:t>where to focus </a:t>
            </a:r>
            <a:r>
              <a:rPr lang="en-US" sz="1700" dirty="0" smtClean="0"/>
              <a:t>FWS </a:t>
            </a:r>
            <a:r>
              <a:rPr lang="en-US" sz="1700" dirty="0"/>
              <a:t>recovery and restoration program (e.g., National Fish Hatchery, Partners for Fish and Wildlife, National Fish Habitat and National Fish Passage) </a:t>
            </a:r>
            <a:r>
              <a:rPr lang="en-US" sz="1700" dirty="0" smtClean="0"/>
              <a:t>efforts</a:t>
            </a:r>
          </a:p>
          <a:p>
            <a:r>
              <a:rPr lang="en-US" sz="1700" dirty="0" smtClean="0"/>
              <a:t>Hosting annual planning </a:t>
            </a:r>
            <a:r>
              <a:rPr lang="en-US" sz="1700" dirty="0"/>
              <a:t>meeting with </a:t>
            </a:r>
            <a:r>
              <a:rPr lang="en-US" sz="1700" dirty="0" smtClean="0"/>
              <a:t>partners </a:t>
            </a:r>
            <a:r>
              <a:rPr lang="en-US" sz="1700" dirty="0"/>
              <a:t>to discuss completed, ongoing, and future projects that help </a:t>
            </a:r>
            <a:r>
              <a:rPr lang="en-US" sz="1700" dirty="0" smtClean="0"/>
              <a:t>achieve goal </a:t>
            </a:r>
            <a:r>
              <a:rPr lang="en-US" sz="1700" dirty="0"/>
              <a:t>and objectives of </a:t>
            </a:r>
            <a:r>
              <a:rPr lang="en-US" sz="1700" dirty="0" smtClean="0"/>
              <a:t>Strategy – late 2015/early 2016</a:t>
            </a:r>
          </a:p>
          <a:p>
            <a:r>
              <a:rPr lang="en-US" sz="1700" dirty="0" smtClean="0"/>
              <a:t>Review </a:t>
            </a:r>
            <a:r>
              <a:rPr lang="en-US" sz="1700" dirty="0"/>
              <a:t>and evaluate </a:t>
            </a:r>
            <a:r>
              <a:rPr lang="en-US" sz="1700" dirty="0" smtClean="0"/>
              <a:t>Strategy’s </a:t>
            </a:r>
            <a:r>
              <a:rPr lang="en-US" sz="1700" dirty="0"/>
              <a:t>effectiveness, based on monitoring results, lessons learned, and other available information, and modify or adapt </a:t>
            </a:r>
            <a:r>
              <a:rPr lang="en-US" sz="1700" dirty="0" smtClean="0"/>
              <a:t>Strategy </a:t>
            </a:r>
            <a:r>
              <a:rPr lang="en-US" sz="1700" dirty="0"/>
              <a:t>as </a:t>
            </a:r>
            <a:r>
              <a:rPr lang="en-US" sz="1700" dirty="0" smtClean="0"/>
              <a:t>appropriate – approximately every 4 years</a:t>
            </a:r>
          </a:p>
          <a:p>
            <a:r>
              <a:rPr lang="en-US" sz="1700" dirty="0" smtClean="0"/>
              <a:t>Explore opportunities to enhance our impact -- leverage network resources, communications, and partnership support through collaboration with Appalachian LCC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617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UTRB Aquatics Initiative\Draft Conservation Strategy\2013\20130820_Ch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6581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Large geographic area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22,360 square miles primarily in VA, NC, and TN)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6754604" cy="455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8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2800" dirty="0" smtClean="0"/>
              <a:t>Listed</a:t>
            </a:r>
            <a:r>
              <a:rPr lang="en-US" sz="2800" dirty="0"/>
              <a:t>, proposed, and candidate </a:t>
            </a:r>
            <a:r>
              <a:rPr lang="en-US" sz="2800" dirty="0" smtClean="0"/>
              <a:t>fishes (12</a:t>
            </a:r>
            <a:r>
              <a:rPr lang="en-US" sz="2800" dirty="0"/>
              <a:t>) and </a:t>
            </a:r>
            <a:r>
              <a:rPr lang="en-US" sz="2800" dirty="0" smtClean="0"/>
              <a:t>mussels (</a:t>
            </a:r>
            <a:r>
              <a:rPr lang="en-US" sz="2800" dirty="0"/>
              <a:t>24) </a:t>
            </a:r>
            <a:r>
              <a:rPr lang="en-US" sz="2800" dirty="0" smtClean="0"/>
              <a:t>(imperiled </a:t>
            </a:r>
            <a:r>
              <a:rPr lang="en-US" sz="2800" dirty="0"/>
              <a:t>aquatic species</a:t>
            </a:r>
            <a:r>
              <a:rPr lang="en-US" sz="2800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 r="700"/>
          <a:stretch/>
        </p:blipFill>
        <p:spPr bwMode="auto">
          <a:xfrm>
            <a:off x="762000" y="1815609"/>
            <a:ext cx="6629400" cy="45805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76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Why Develop the Strategy?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96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Limited FWS staff, many partners, limited budgets, extensive coordination</a:t>
            </a:r>
            <a:r>
              <a:rPr lang="en-US" dirty="0"/>
              <a:t>, </a:t>
            </a:r>
            <a:r>
              <a:rPr lang="en-US" dirty="0" smtClean="0"/>
              <a:t>large </a:t>
            </a:r>
            <a:r>
              <a:rPr lang="en-US" dirty="0"/>
              <a:t>number of species facing a variety of threats, </a:t>
            </a:r>
            <a:r>
              <a:rPr lang="en-US" dirty="0" smtClean="0"/>
              <a:t>large </a:t>
            </a:r>
            <a:r>
              <a:rPr lang="en-US" dirty="0"/>
              <a:t>geographic </a:t>
            </a:r>
            <a:r>
              <a:rPr lang="en-US" dirty="0" smtClean="0"/>
              <a:t>area </a:t>
            </a:r>
          </a:p>
          <a:p>
            <a:r>
              <a:rPr lang="en-US" dirty="0" smtClean="0"/>
              <a:t>To </a:t>
            </a:r>
            <a:r>
              <a:rPr lang="en-US" dirty="0"/>
              <a:t>provide a cost </a:t>
            </a:r>
            <a:r>
              <a:rPr lang="en-US" dirty="0" smtClean="0"/>
              <a:t>effective </a:t>
            </a:r>
            <a:r>
              <a:rPr lang="en-US" dirty="0"/>
              <a:t>approach to </a:t>
            </a:r>
            <a:r>
              <a:rPr lang="en-US" dirty="0" smtClean="0"/>
              <a:t>guide conservation </a:t>
            </a:r>
            <a:r>
              <a:rPr lang="en-US" dirty="0"/>
              <a:t>and </a:t>
            </a:r>
            <a:r>
              <a:rPr lang="en-US" dirty="0" smtClean="0"/>
              <a:t>management </a:t>
            </a:r>
            <a:r>
              <a:rPr lang="en-US" dirty="0"/>
              <a:t>of imperiled freshwater fish </a:t>
            </a:r>
            <a:r>
              <a:rPr lang="en-US" dirty="0" smtClean="0"/>
              <a:t>and </a:t>
            </a:r>
            <a:r>
              <a:rPr lang="en-US" dirty="0"/>
              <a:t>mussel species in the UTRB</a:t>
            </a:r>
          </a:p>
          <a:p>
            <a:r>
              <a:rPr lang="en-US" dirty="0" smtClean="0"/>
              <a:t>To </a:t>
            </a:r>
            <a:r>
              <a:rPr lang="en-US" dirty="0"/>
              <a:t>achieve cost effective </a:t>
            </a:r>
            <a:r>
              <a:rPr lang="en-US" dirty="0" smtClean="0"/>
              <a:t>                                                             conservation FWS formed a                                                                     team to </a:t>
            </a:r>
            <a:r>
              <a:rPr lang="en-US" dirty="0"/>
              <a:t>develop </a:t>
            </a:r>
            <a:r>
              <a:rPr lang="en-US" dirty="0" smtClean="0"/>
              <a:t>a strategy</a:t>
            </a:r>
          </a:p>
          <a:p>
            <a:r>
              <a:rPr lang="en-US" dirty="0" smtClean="0"/>
              <a:t>Team </a:t>
            </a:r>
            <a:r>
              <a:rPr lang="en-US" dirty="0"/>
              <a:t>sought to </a:t>
            </a:r>
            <a:r>
              <a:rPr lang="en-US" dirty="0" smtClean="0"/>
              <a:t>determine what                                                             sorts of actions </a:t>
            </a:r>
            <a:r>
              <a:rPr lang="en-US" dirty="0"/>
              <a:t>need to be </a:t>
            </a:r>
            <a:r>
              <a:rPr lang="en-US" dirty="0" smtClean="0"/>
              <a:t>                                                         emphasized to </a:t>
            </a:r>
            <a:r>
              <a:rPr lang="en-US" dirty="0"/>
              <a:t>best achieve </a:t>
            </a:r>
            <a:r>
              <a:rPr lang="en-US" dirty="0" smtClean="0"/>
              <a:t>                                                              recovery of these species in                                                                             the UTRB</a:t>
            </a:r>
          </a:p>
          <a:p>
            <a:endParaRPr lang="en-US" dirty="0"/>
          </a:p>
        </p:txBody>
      </p:sp>
      <p:pic>
        <p:nvPicPr>
          <p:cNvPr id="4100" name="Picture 4" descr="C:\Users\cschulz\AppData\Local\Temp\1\A9RB14.tmp\IMGP2898 copy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Strategy Team Members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 fontScale="47500" lnSpcReduction="20000"/>
          </a:bodyPr>
          <a:lstStyle/>
          <a:p>
            <a:r>
              <a:rPr lang="en-US" sz="3100" dirty="0" smtClean="0"/>
              <a:t>Meredith </a:t>
            </a:r>
            <a:r>
              <a:rPr lang="en-US" sz="3100" dirty="0"/>
              <a:t>Bartron, </a:t>
            </a:r>
            <a:r>
              <a:rPr lang="en-US" sz="3100" dirty="0" smtClean="0"/>
              <a:t>FWS</a:t>
            </a:r>
            <a:r>
              <a:rPr lang="en-US" sz="3100" dirty="0"/>
              <a:t>, Northeast Fishery Center</a:t>
            </a:r>
          </a:p>
          <a:p>
            <a:r>
              <a:rPr lang="en-US" sz="3100" dirty="0"/>
              <a:t>Rick Bennett, </a:t>
            </a:r>
            <a:r>
              <a:rPr lang="en-US" sz="3100" dirty="0" smtClean="0"/>
              <a:t>FWS</a:t>
            </a:r>
            <a:r>
              <a:rPr lang="en-US" sz="3100" dirty="0"/>
              <a:t>, Northeast Regional Office</a:t>
            </a:r>
          </a:p>
          <a:p>
            <a:r>
              <a:rPr lang="en-US" sz="3100" dirty="0"/>
              <a:t>Jean Brennan, </a:t>
            </a:r>
            <a:r>
              <a:rPr lang="en-US" sz="3100" dirty="0" smtClean="0"/>
              <a:t>FWS</a:t>
            </a:r>
            <a:r>
              <a:rPr lang="en-US" sz="3100" dirty="0"/>
              <a:t>, Appalachian Landscape Conservation Cooperative</a:t>
            </a:r>
          </a:p>
          <a:p>
            <a:r>
              <a:rPr lang="en-US" sz="3100" dirty="0"/>
              <a:t>Bob Butler, </a:t>
            </a:r>
            <a:r>
              <a:rPr lang="en-US" sz="3100" dirty="0" smtClean="0"/>
              <a:t>FWS</a:t>
            </a:r>
            <a:r>
              <a:rPr lang="en-US" sz="3100" dirty="0"/>
              <a:t>, Asheville Field Office</a:t>
            </a:r>
          </a:p>
          <a:p>
            <a:r>
              <a:rPr lang="en-US" sz="3100" dirty="0"/>
              <a:t>Stephanie Chance, </a:t>
            </a:r>
            <a:r>
              <a:rPr lang="en-US" sz="3100" dirty="0" smtClean="0"/>
              <a:t>FWS</a:t>
            </a:r>
            <a:r>
              <a:rPr lang="en-US" sz="3100" dirty="0"/>
              <a:t>, Tennessee Field Office</a:t>
            </a:r>
          </a:p>
          <a:p>
            <a:r>
              <a:rPr lang="en-US" sz="3100" dirty="0"/>
              <a:t>Brian Evans, </a:t>
            </a:r>
            <a:r>
              <a:rPr lang="en-US" sz="3100" dirty="0" smtClean="0"/>
              <a:t>FWS</a:t>
            </a:r>
            <a:r>
              <a:rPr lang="en-US" sz="3100" dirty="0"/>
              <a:t>, Southwestern Virginia Field Office  </a:t>
            </a:r>
          </a:p>
          <a:p>
            <a:r>
              <a:rPr lang="en-US" sz="3100" dirty="0"/>
              <a:t>Catherine Gatenby, </a:t>
            </a:r>
            <a:r>
              <a:rPr lang="en-US" sz="3100" dirty="0" smtClean="0"/>
              <a:t>FWS</a:t>
            </a:r>
            <a:r>
              <a:rPr lang="en-US" sz="3100" dirty="0"/>
              <a:t>, Lower Great Lakes Fish and Wildlife Conservation Office</a:t>
            </a:r>
          </a:p>
          <a:p>
            <a:r>
              <a:rPr lang="en-US" sz="3100" dirty="0"/>
              <a:t>Shane Hanlon, </a:t>
            </a:r>
            <a:r>
              <a:rPr lang="en-US" sz="3100" dirty="0" smtClean="0"/>
              <a:t>FWS</a:t>
            </a:r>
            <a:r>
              <a:rPr lang="en-US" sz="3100" dirty="0"/>
              <a:t>, Southwestern Virginia Field Office  </a:t>
            </a:r>
          </a:p>
          <a:p>
            <a:r>
              <a:rPr lang="en-US" sz="3100" dirty="0"/>
              <a:t>Roberta Hylton, </a:t>
            </a:r>
            <a:r>
              <a:rPr lang="en-US" sz="3100" dirty="0" smtClean="0"/>
              <a:t>FWS</a:t>
            </a:r>
            <a:r>
              <a:rPr lang="en-US" sz="3100" dirty="0"/>
              <a:t>, Southwestern Virginia Field Office  </a:t>
            </a:r>
          </a:p>
          <a:p>
            <a:r>
              <a:rPr lang="en-US" sz="3100" dirty="0"/>
              <a:t>Mary Jennings, </a:t>
            </a:r>
            <a:r>
              <a:rPr lang="en-US" sz="3100" dirty="0" smtClean="0"/>
              <a:t>FWS</a:t>
            </a:r>
            <a:r>
              <a:rPr lang="en-US" sz="3100" dirty="0"/>
              <a:t>, Tennessee Field Office</a:t>
            </a:r>
          </a:p>
          <a:p>
            <a:r>
              <a:rPr lang="en-US" sz="3100" dirty="0"/>
              <a:t>Jess Jones, </a:t>
            </a:r>
            <a:r>
              <a:rPr lang="en-US" sz="3100" dirty="0" smtClean="0"/>
              <a:t>FWS</a:t>
            </a:r>
            <a:r>
              <a:rPr lang="en-US" sz="3100" dirty="0"/>
              <a:t>, Virginia Field Office  </a:t>
            </a:r>
          </a:p>
          <a:p>
            <a:r>
              <a:rPr lang="en-US" sz="3100" dirty="0"/>
              <a:t>Callie McMunigal, </a:t>
            </a:r>
            <a:r>
              <a:rPr lang="en-US" sz="3100" dirty="0" smtClean="0"/>
              <a:t>FWS</a:t>
            </a:r>
            <a:r>
              <a:rPr lang="en-US" sz="3100" dirty="0"/>
              <a:t>, Appalachian Partnership Coordinator</a:t>
            </a:r>
          </a:p>
          <a:p>
            <a:r>
              <a:rPr lang="en-US" sz="3100" dirty="0"/>
              <a:t>Martin Miller, </a:t>
            </a:r>
            <a:r>
              <a:rPr lang="en-US" sz="3100" dirty="0" smtClean="0"/>
              <a:t>FWS</a:t>
            </a:r>
            <a:r>
              <a:rPr lang="en-US" sz="3100" dirty="0"/>
              <a:t>, Northeast Regional Office</a:t>
            </a:r>
          </a:p>
          <a:p>
            <a:r>
              <a:rPr lang="en-US" sz="3100" dirty="0"/>
              <a:t>Mary Parkin, </a:t>
            </a:r>
            <a:r>
              <a:rPr lang="en-US" sz="3100" dirty="0" smtClean="0"/>
              <a:t>FWS</a:t>
            </a:r>
            <a:r>
              <a:rPr lang="en-US" sz="3100" dirty="0"/>
              <a:t>, Northeast Regional Office</a:t>
            </a:r>
          </a:p>
          <a:p>
            <a:r>
              <a:rPr lang="en-US" sz="3100" dirty="0"/>
              <a:t>Cindy Schulz, </a:t>
            </a:r>
            <a:r>
              <a:rPr lang="en-US" sz="3100" dirty="0" smtClean="0"/>
              <a:t>FWS</a:t>
            </a:r>
            <a:r>
              <a:rPr lang="en-US" sz="3100" dirty="0"/>
              <a:t>, Virginia Ecological Services  </a:t>
            </a:r>
          </a:p>
          <a:p>
            <a:r>
              <a:rPr lang="en-US" sz="3100" dirty="0"/>
              <a:t>Peggy Shute, </a:t>
            </a:r>
            <a:r>
              <a:rPr lang="en-US" sz="3100" dirty="0" smtClean="0"/>
              <a:t>FWS</a:t>
            </a:r>
            <a:r>
              <a:rPr lang="en-US" sz="3100" dirty="0"/>
              <a:t>, Tennessee Field Office</a:t>
            </a:r>
          </a:p>
          <a:p>
            <a:r>
              <a:rPr lang="en-US" sz="3100" dirty="0"/>
              <a:t>Dave Smith, </a:t>
            </a:r>
            <a:r>
              <a:rPr lang="en-US" sz="3100" dirty="0" smtClean="0"/>
              <a:t>USGS, </a:t>
            </a:r>
            <a:r>
              <a:rPr lang="en-US" sz="3100" dirty="0"/>
              <a:t>Leetown Science Center</a:t>
            </a:r>
          </a:p>
          <a:p>
            <a:r>
              <a:rPr lang="en-US" sz="3100" dirty="0"/>
              <a:t>Kurt Snider, </a:t>
            </a:r>
            <a:r>
              <a:rPr lang="en-US" sz="3100" dirty="0" smtClean="0"/>
              <a:t>FWS</a:t>
            </a:r>
            <a:r>
              <a:rPr lang="en-US" sz="3100" dirty="0"/>
              <a:t>, Tennessee Field Office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265363" cy="340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8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Conservation Partner Review of Draft Strategy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Conservation Fisheries, Incorporated</a:t>
            </a:r>
          </a:p>
          <a:p>
            <a:r>
              <a:rPr lang="en-US" dirty="0" smtClean="0"/>
              <a:t>Land </a:t>
            </a:r>
            <a:r>
              <a:rPr lang="en-US" dirty="0"/>
              <a:t>Trust of the Little Tennessee</a:t>
            </a:r>
          </a:p>
          <a:p>
            <a:r>
              <a:rPr lang="en-US" dirty="0"/>
              <a:t>North Carolina Department of Environment and Natural Resources</a:t>
            </a:r>
          </a:p>
          <a:p>
            <a:r>
              <a:rPr lang="en-US" dirty="0" smtClean="0"/>
              <a:t>North </a:t>
            </a:r>
            <a:r>
              <a:rPr lang="en-US" dirty="0"/>
              <a:t>Carolina Wildlife Resources Commission</a:t>
            </a:r>
          </a:p>
          <a:p>
            <a:r>
              <a:rPr lang="en-US" dirty="0"/>
              <a:t>Tennessee Department of Environment and Conservation</a:t>
            </a:r>
          </a:p>
          <a:p>
            <a:r>
              <a:rPr lang="en-US" dirty="0"/>
              <a:t>Tennessee Valley Authority</a:t>
            </a:r>
          </a:p>
          <a:p>
            <a:r>
              <a:rPr lang="en-US" dirty="0"/>
              <a:t>Tennessee Wildlife Resources Agency </a:t>
            </a:r>
          </a:p>
          <a:p>
            <a:r>
              <a:rPr lang="en-US" dirty="0" smtClean="0"/>
              <a:t>The </a:t>
            </a:r>
            <a:r>
              <a:rPr lang="en-US" dirty="0"/>
              <a:t>Nature Conservancy – NC</a:t>
            </a:r>
          </a:p>
          <a:p>
            <a:r>
              <a:rPr lang="en-US" dirty="0"/>
              <a:t>The Nature Conservancy – TN</a:t>
            </a:r>
          </a:p>
          <a:p>
            <a:r>
              <a:rPr lang="en-US" dirty="0" smtClean="0">
                <a:ea typeface="Calibri"/>
                <a:cs typeface="Times New Roman"/>
              </a:rPr>
              <a:t>The </a:t>
            </a:r>
            <a:r>
              <a:rPr lang="en-US" dirty="0">
                <a:ea typeface="Calibri"/>
                <a:cs typeface="Times New Roman"/>
              </a:rPr>
              <a:t>Nature </a:t>
            </a:r>
            <a:r>
              <a:rPr lang="en-US" dirty="0" smtClean="0">
                <a:ea typeface="Calibri"/>
                <a:cs typeface="Times New Roman"/>
              </a:rPr>
              <a:t>Conservancy – VA</a:t>
            </a:r>
          </a:p>
          <a:p>
            <a:r>
              <a:rPr lang="en-US" dirty="0" smtClean="0">
                <a:ea typeface="Calibri"/>
                <a:cs typeface="Times New Roman"/>
              </a:rPr>
              <a:t>Virginia </a:t>
            </a:r>
            <a:r>
              <a:rPr lang="en-US" dirty="0">
                <a:ea typeface="Calibri"/>
                <a:cs typeface="Times New Roman"/>
              </a:rPr>
              <a:t>Department of Game and Inland Fisheries</a:t>
            </a:r>
          </a:p>
          <a:p>
            <a:r>
              <a:rPr lang="en-US" dirty="0" smtClean="0"/>
              <a:t>Virginia </a:t>
            </a:r>
            <a:r>
              <a:rPr lang="en-US" dirty="0"/>
              <a:t>Natural Heritage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ea typeface="Calibri"/>
              <a:cs typeface="Times New Roman"/>
            </a:endParaRPr>
          </a:p>
          <a:p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Strategy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combination of (1) the most advantageous and cost effective management approach for conserving imperiled </a:t>
            </a:r>
            <a:r>
              <a:rPr lang="en-US" sz="2400" dirty="0" smtClean="0"/>
              <a:t>fishes </a:t>
            </a:r>
            <a:r>
              <a:rPr lang="en-US" sz="2400" dirty="0"/>
              <a:t>and </a:t>
            </a:r>
            <a:r>
              <a:rPr lang="en-US" sz="2400" dirty="0" smtClean="0"/>
              <a:t>mussels </a:t>
            </a:r>
            <a:r>
              <a:rPr lang="en-US" sz="2400" dirty="0"/>
              <a:t>in the UTRB, (2) priority imperiled fish and mussel species for focused management consideration, and (3) priority areas for focused habitat management. </a:t>
            </a:r>
          </a:p>
          <a:p>
            <a:r>
              <a:rPr lang="en-US" sz="2400" dirty="0" smtClean="0"/>
              <a:t>Not </a:t>
            </a:r>
            <a:r>
              <a:rPr lang="en-US" sz="2400" dirty="0"/>
              <a:t>a rigid management </a:t>
            </a:r>
            <a:r>
              <a:rPr lang="en-US" sz="2400" dirty="0" smtClean="0"/>
              <a:t>prescription, intended </a:t>
            </a:r>
            <a:r>
              <a:rPr lang="en-US" sz="2400" dirty="0"/>
              <a:t>to guide management of these resources. </a:t>
            </a:r>
            <a:endParaRPr lang="en-US" sz="2400" dirty="0" smtClean="0"/>
          </a:p>
          <a:p>
            <a:r>
              <a:rPr lang="en-US" sz="2400" dirty="0"/>
              <a:t>A</a:t>
            </a:r>
            <a:r>
              <a:rPr lang="en-US" sz="2400" dirty="0" smtClean="0"/>
              <a:t>daptability </a:t>
            </a:r>
            <a:r>
              <a:rPr lang="en-US" sz="2400" dirty="0"/>
              <a:t>of </a:t>
            </a:r>
            <a:r>
              <a:rPr lang="en-US" sz="2400" dirty="0" smtClean="0"/>
              <a:t>Strategy </a:t>
            </a:r>
            <a:r>
              <a:rPr lang="en-US" sz="2400" dirty="0"/>
              <a:t>will </a:t>
            </a:r>
            <a:r>
              <a:rPr lang="en-US" sz="2400" dirty="0" smtClean="0"/>
              <a:t>help FWS </a:t>
            </a:r>
            <a:r>
              <a:rPr lang="en-US" sz="2400" dirty="0"/>
              <a:t>better integrate its efforts internally and with those of </a:t>
            </a:r>
            <a:r>
              <a:rPr lang="en-US" sz="2400" dirty="0" smtClean="0"/>
              <a:t>partners.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71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Population Management Emphasis Approach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Management Action Focus:</a:t>
            </a:r>
          </a:p>
          <a:p>
            <a:r>
              <a:rPr lang="en-US" dirty="0" smtClean="0"/>
              <a:t>Implement </a:t>
            </a:r>
            <a:r>
              <a:rPr lang="en-US" dirty="0"/>
              <a:t>ESA Section 7 and 10 regulations/influence agencies </a:t>
            </a:r>
            <a:endParaRPr lang="en-US" dirty="0" smtClean="0"/>
          </a:p>
          <a:p>
            <a:r>
              <a:rPr lang="en-US" dirty="0"/>
              <a:t>Use available means to protect or establish populations </a:t>
            </a:r>
            <a:endParaRPr lang="en-US" dirty="0" smtClean="0"/>
          </a:p>
          <a:p>
            <a:r>
              <a:rPr lang="en-US" dirty="0"/>
              <a:t>Increase extant populations </a:t>
            </a:r>
            <a:endParaRPr lang="en-US" dirty="0" smtClean="0"/>
          </a:p>
          <a:p>
            <a:r>
              <a:rPr lang="en-US" dirty="0"/>
              <a:t>Establish new populations </a:t>
            </a:r>
            <a:endParaRPr lang="en-US" dirty="0" smtClean="0"/>
          </a:p>
          <a:p>
            <a:r>
              <a:rPr lang="en-US" dirty="0"/>
              <a:t>Develop best management practices </a:t>
            </a:r>
            <a:r>
              <a:rPr lang="en-US" dirty="0" smtClean="0"/>
              <a:t>for </a:t>
            </a:r>
            <a:r>
              <a:rPr lang="en-US" dirty="0"/>
              <a:t>managing stream and riparian habitat </a:t>
            </a:r>
            <a:endParaRPr lang="en-US" dirty="0" smtClean="0"/>
          </a:p>
          <a:p>
            <a:r>
              <a:rPr lang="en-US" dirty="0"/>
              <a:t>Evaluate and monitor threats </a:t>
            </a:r>
            <a:endParaRPr lang="en-US" dirty="0" smtClean="0"/>
          </a:p>
          <a:p>
            <a:r>
              <a:rPr lang="en-US" dirty="0"/>
              <a:t>Population viability analyses </a:t>
            </a:r>
            <a:endParaRPr lang="en-US" dirty="0" smtClean="0"/>
          </a:p>
          <a:p>
            <a:r>
              <a:rPr lang="en-US" dirty="0" smtClean="0"/>
              <a:t>Evaluate </a:t>
            </a:r>
            <a:r>
              <a:rPr lang="en-US" dirty="0"/>
              <a:t>habitat for reintroductions </a:t>
            </a:r>
            <a:endParaRPr lang="en-US" dirty="0" smtClean="0"/>
          </a:p>
          <a:p>
            <a:r>
              <a:rPr lang="es-GT" dirty="0"/>
              <a:t>Work with partners and </a:t>
            </a:r>
            <a:r>
              <a:rPr lang="en-US" dirty="0" smtClean="0"/>
              <a:t>industry</a:t>
            </a:r>
            <a:r>
              <a:rPr lang="es-GT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63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Species Prioritization – Imperiled Fishes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46522" y="16002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Prioritization variables </a:t>
            </a:r>
            <a:r>
              <a:rPr lang="en-US" dirty="0"/>
              <a:t>included degree of imperilment</a:t>
            </a:r>
            <a:r>
              <a:rPr lang="en-US" dirty="0" smtClean="0"/>
              <a:t>, expected </a:t>
            </a:r>
            <a:r>
              <a:rPr lang="en-US" dirty="0"/>
              <a:t>conservation benefit from management </a:t>
            </a:r>
            <a:r>
              <a:rPr lang="en-US" dirty="0" smtClean="0"/>
              <a:t>actions, and management cost accrued </a:t>
            </a:r>
            <a:r>
              <a:rPr lang="en-US" dirty="0"/>
              <a:t>over the next 20 years.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1206291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1489</TotalTime>
  <Words>715</Words>
  <Application>Microsoft Office PowerPoint</Application>
  <PresentationFormat>On-screen Show (4:3)</PresentationFormat>
  <Paragraphs>74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Overview &amp; Implementation   January 30, 2015</vt:lpstr>
      <vt:lpstr>Large geographic area  (22,360 square miles primarily in VA, NC, and TN)</vt:lpstr>
      <vt:lpstr>Listed, proposed, and candidate fishes (12) and mussels (24) (imperiled aquatic species) </vt:lpstr>
      <vt:lpstr>Why Develop the Strategy? </vt:lpstr>
      <vt:lpstr>Strategy Team Members</vt:lpstr>
      <vt:lpstr>Conservation Partner Review of Draft Strategy</vt:lpstr>
      <vt:lpstr>Strategy</vt:lpstr>
      <vt:lpstr>Population Management Emphasis Approach</vt:lpstr>
      <vt:lpstr>Species Prioritization – Imperiled Fishes</vt:lpstr>
      <vt:lpstr>Watershed Prioritization</vt:lpstr>
      <vt:lpstr>Strategy Implementation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Why? Where? Who? When? What?</dc:title>
  <dc:creator>Schulz, Cindy</dc:creator>
  <cp:lastModifiedBy>Schulz, Cindy</cp:lastModifiedBy>
  <cp:revision>122</cp:revision>
  <dcterms:created xsi:type="dcterms:W3CDTF">2015-01-08T19:25:08Z</dcterms:created>
  <dcterms:modified xsi:type="dcterms:W3CDTF">2015-01-30T14:36:57Z</dcterms:modified>
</cp:coreProperties>
</file>